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309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88034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ar-EG" dirty="0" smtClean="0"/>
              <a:t>موجهة نحو مبرمج مبتدئ</a:t>
            </a:r>
            <a:r>
              <a:rPr lang="en-US" smtClean="0"/>
              <a:t> </a:t>
            </a:r>
            <a:r>
              <a:rPr lang="en-US" sz="1200" smtClean="0"/>
              <a:t>geared toward novice programmer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9/27/2015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9/27/2015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9/27/2015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9/27/2015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</a:rPr>
              <a:t>Chapter 1.1 </a:t>
            </a:r>
            <a:br>
              <a:rPr lang="en-US" sz="3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</a:rPr>
              <a:t>Introduction to Computers and C++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6. Evolution of Operating Systems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162072"/>
            <a:ext cx="77724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Batch processing</a:t>
            </a:r>
          </a:p>
          <a:p>
            <a:pPr lvl="1" algn="l" rtl="0"/>
            <a:r>
              <a:rPr lang="en-US" sz="2200" dirty="0" smtClean="0"/>
              <a:t>- Do </a:t>
            </a:r>
            <a:r>
              <a:rPr lang="en-US" sz="2200" dirty="0" smtClean="0"/>
              <a:t>only one job or task at a time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Operating systems </a:t>
            </a:r>
          </a:p>
          <a:p>
            <a:pPr lvl="1" algn="l" rtl="0"/>
            <a:r>
              <a:rPr lang="en-US" sz="2000" dirty="0" smtClean="0"/>
              <a:t>- Manage </a:t>
            </a:r>
            <a:r>
              <a:rPr lang="en-US" sz="2000" dirty="0" smtClean="0"/>
              <a:t>transitions between jobs</a:t>
            </a:r>
          </a:p>
          <a:p>
            <a:pPr lvl="1" algn="l" rtl="0"/>
            <a:r>
              <a:rPr lang="en-US" sz="2000" dirty="0" smtClean="0"/>
              <a:t>- Increased </a:t>
            </a:r>
            <a:r>
              <a:rPr lang="en-US" sz="2000" dirty="0" smtClean="0"/>
              <a:t>throughput</a:t>
            </a:r>
          </a:p>
          <a:p>
            <a:pPr lvl="2" algn="l" rtl="0"/>
            <a:r>
              <a:rPr lang="en-US" sz="2000" dirty="0" smtClean="0"/>
              <a:t>Amount of work computers process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Multiprogramming </a:t>
            </a:r>
          </a:p>
          <a:p>
            <a:pPr lvl="1" algn="l" rtl="0"/>
            <a:r>
              <a:rPr lang="en-US" sz="2000" dirty="0" smtClean="0"/>
              <a:t>Many jobs or tasks sharing a computer’s resources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Timesharing</a:t>
            </a:r>
          </a:p>
          <a:p>
            <a:pPr lvl="1" algn="l" rtl="0"/>
            <a:r>
              <a:rPr lang="en-US" sz="2000" dirty="0" smtClean="0"/>
              <a:t>Perform a small portion of one user’s job then moves on to service the next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33348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7. Personal Computing, Distributed Computing, and Client/Server Computing</a:t>
            </a:r>
            <a:endParaRPr lang="en-US" sz="36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781197"/>
            <a:ext cx="7772400" cy="47196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Personal computers </a:t>
            </a:r>
          </a:p>
          <a:p>
            <a:pPr lvl="1" algn="l" rtl="0" eaLnBrk="1" hangingPunct="1"/>
            <a:r>
              <a:rPr lang="en-US" sz="2400" dirty="0" smtClean="0"/>
              <a:t> Economical enough for individual	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Distributed computing  </a:t>
            </a:r>
          </a:p>
          <a:p>
            <a:pPr lvl="1" algn="l" rtl="0" eaLnBrk="1" hangingPunct="1"/>
            <a:r>
              <a:rPr lang="en-US" sz="2400" dirty="0" smtClean="0"/>
              <a:t>Organizations computing is distributed over networks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Client/server computing</a:t>
            </a:r>
          </a:p>
          <a:p>
            <a:pPr lvl="1" algn="l" rtl="0" eaLnBrk="1" hangingPunct="1"/>
            <a:r>
              <a:rPr lang="en-US" sz="2400" dirty="0" smtClean="0"/>
              <a:t>Sharing of information,  across computer networks, between file servers and clients (personal computers)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906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8. Machine Languages, Assembly Languages, and High-level Languages</a:t>
            </a:r>
            <a:endParaRPr lang="en-US" sz="36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00174"/>
            <a:ext cx="7772400" cy="49768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Three types of programming languages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Machine </a:t>
            </a:r>
            <a:r>
              <a:rPr lang="en-US" sz="2000" dirty="0" smtClean="0"/>
              <a:t>languages </a:t>
            </a:r>
          </a:p>
          <a:p>
            <a:pPr lvl="2" algn="l" rtl="0" eaLnBrk="1" hangingPunct="1"/>
            <a:r>
              <a:rPr lang="en-US" sz="1800" dirty="0" smtClean="0"/>
              <a:t>- Strings </a:t>
            </a:r>
            <a:r>
              <a:rPr lang="en-US" sz="1800" dirty="0" smtClean="0"/>
              <a:t>of numbers giving machine specific instructions</a:t>
            </a:r>
          </a:p>
          <a:p>
            <a:pPr lvl="2" algn="l" rtl="0" eaLnBrk="1" hangingPunct="1"/>
            <a:r>
              <a:rPr lang="en-US" sz="1800" dirty="0" smtClean="0"/>
              <a:t>Example:</a:t>
            </a:r>
          </a:p>
          <a:p>
            <a:pPr lvl="4" algn="l" rtl="0"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latin typeface="Courier New" pitchFamily="49" charset="0"/>
              </a:rPr>
              <a:t>+1300042774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+1400593419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+1200274027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000" dirty="0" smtClean="0"/>
              <a:t>Assembly languages</a:t>
            </a:r>
          </a:p>
          <a:p>
            <a:pPr lvl="2" algn="l" rtl="0" eaLnBrk="1" hangingPunct="1"/>
            <a:r>
              <a:rPr lang="en-US" sz="1800" dirty="0" smtClean="0"/>
              <a:t>- English-like </a:t>
            </a:r>
            <a:r>
              <a:rPr lang="en-US" sz="1800" dirty="0" smtClean="0"/>
              <a:t>abbreviations representing elementary computer operations (translated via assemblers)</a:t>
            </a:r>
          </a:p>
          <a:p>
            <a:pPr lvl="2" algn="l" rtl="0" eaLnBrk="1" hangingPunct="1"/>
            <a:r>
              <a:rPr lang="en-US" sz="1800" dirty="0" smtClean="0"/>
              <a:t>- Example</a:t>
            </a:r>
            <a:r>
              <a:rPr lang="en-US" sz="1800" dirty="0" smtClean="0"/>
              <a:t>: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Times" pitchFamily="18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LOAD BASEPAY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ADD OVERPAY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STORE GROSSPAY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906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8. Machine Languages, Assembly Languages, and High-level Languages</a:t>
            </a:r>
            <a:endParaRPr lang="en-US" sz="3600" dirty="0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643050"/>
            <a:ext cx="7772400" cy="4857784"/>
          </a:xfrm>
          <a:prstGeom prst="rect">
            <a:avLst/>
          </a:prstGeom>
        </p:spPr>
        <p:txBody>
          <a:bodyPr/>
          <a:lstStyle/>
          <a:p>
            <a:pPr lvl="1" algn="l" rtl="0" eaLnBrk="1" hangingPunct="1"/>
            <a:endParaRPr lang="en-US" sz="18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High-level languages </a:t>
            </a:r>
          </a:p>
          <a:p>
            <a:pPr lvl="2" algn="l" rtl="0" eaLnBrk="1" hangingPunct="1"/>
            <a:r>
              <a:rPr lang="en-US" sz="1800" dirty="0" smtClean="0"/>
              <a:t>- Similar </a:t>
            </a:r>
            <a:r>
              <a:rPr lang="en-US" sz="1800" dirty="0" smtClean="0"/>
              <a:t>to everyday English, use mathematical notations (translated via compilers)</a:t>
            </a:r>
          </a:p>
          <a:p>
            <a:pPr lvl="2" algn="l" rtl="0" eaLnBrk="1" hangingPunct="1"/>
            <a:r>
              <a:rPr lang="en-US" sz="1800" dirty="0" smtClean="0"/>
              <a:t>- Example</a:t>
            </a:r>
            <a:r>
              <a:rPr lang="en-US" sz="1800" dirty="0" smtClean="0"/>
              <a:t>: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grossPay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basePay</a:t>
            </a:r>
            <a:r>
              <a:rPr lang="en-US" sz="1800" b="1" dirty="0" smtClean="0">
                <a:latin typeface="Courier New" pitchFamily="49" charset="0"/>
              </a:rPr>
              <a:t> + </a:t>
            </a:r>
            <a:r>
              <a:rPr lang="en-US" sz="1800" b="1" dirty="0" err="1" smtClean="0">
                <a:latin typeface="Courier New" pitchFamily="49" charset="0"/>
              </a:rPr>
              <a:t>overTimePay</a:t>
            </a:r>
            <a:endParaRPr lang="en-US" sz="1800" b="1" dirty="0" smtClean="0">
              <a:latin typeface="Courier New" pitchFamily="49" charset="0"/>
            </a:endParaRPr>
          </a:p>
          <a:p>
            <a:pPr lvl="4" algn="l" rtl="0" eaLnBrk="1" hangingPunct="1"/>
            <a:endParaRPr lang="en-US" sz="1800" b="1" dirty="0" smtClean="0">
              <a:latin typeface="Courier New" pitchFamily="49" charset="0"/>
            </a:endParaRPr>
          </a:p>
          <a:p>
            <a:pPr algn="l" rtl="0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9. History of C and C++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C++ evolved from C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which was developed by Dennis Ritchie at Bell Laboratories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 evolved from two other programming languages, BCPL and B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C++ was developed by </a:t>
            </a:r>
            <a:r>
              <a:rPr lang="en-US" sz="2000" dirty="0" err="1" smtClean="0"/>
              <a:t>Bjarne</a:t>
            </a:r>
            <a:r>
              <a:rPr lang="en-US" sz="2000" dirty="0" smtClean="0"/>
              <a:t> </a:t>
            </a:r>
            <a:r>
              <a:rPr lang="en-US" sz="2000" dirty="0" err="1" smtClean="0"/>
              <a:t>Stroustrup</a:t>
            </a:r>
            <a:r>
              <a:rPr lang="en-US" sz="2000" dirty="0" smtClean="0"/>
              <a:t> in the early 1980s at Bell Laboratories.</a:t>
            </a:r>
          </a:p>
          <a:p>
            <a:pPr lvl="1" algn="l" rtl="0" eaLnBrk="1" hangingPunct="1"/>
            <a:endParaRPr lang="en-US" sz="5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ANSI C</a:t>
            </a:r>
          </a:p>
          <a:p>
            <a:pPr lvl="1" algn="l" rtl="0" eaLnBrk="1" hangingPunct="1"/>
            <a:r>
              <a:rPr lang="en-US" sz="2000" dirty="0" smtClean="0"/>
              <a:t>Established worldwide standards for C programming</a:t>
            </a:r>
          </a:p>
          <a:p>
            <a:pPr lvl="1" algn="l" rtl="0" eaLnBrk="1" hangingPunct="1"/>
            <a:endParaRPr lang="en-US" sz="5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C++ “spruces up” C</a:t>
            </a:r>
          </a:p>
          <a:p>
            <a:pPr lvl="1" algn="l" rtl="0" eaLnBrk="1" hangingPunct="1"/>
            <a:r>
              <a:rPr lang="en-US" sz="2000" dirty="0" smtClean="0"/>
              <a:t>Provides capabilities for object-oriented programming</a:t>
            </a:r>
          </a:p>
          <a:p>
            <a:pPr lvl="2" algn="l" rtl="0" eaLnBrk="1" hangingPunct="1"/>
            <a:r>
              <a:rPr lang="en-US" sz="1800" dirty="0" smtClean="0"/>
              <a:t>Objects are reusable software components that model things in the real world</a:t>
            </a:r>
          </a:p>
          <a:p>
            <a:pPr lvl="2" algn="l" rtl="0" eaLnBrk="1" hangingPunct="1"/>
            <a:r>
              <a:rPr lang="en-US" sz="1800" dirty="0" smtClean="0"/>
              <a:t>Object-oriented programs are easy to understand, correct and modify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10. C++ Standard Library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00174"/>
            <a:ext cx="7772400" cy="4714908"/>
          </a:xfrm>
          <a:prstGeom prst="rect">
            <a:avLst/>
          </a:prstGeom>
        </p:spPr>
        <p:txBody>
          <a:bodyPr/>
          <a:lstStyle/>
          <a:p>
            <a:pPr algn="just" rtl="0" eaLnBrk="1" hangingPunct="1">
              <a:buFont typeface="Arial" pitchFamily="34" charset="0"/>
              <a:buChar char="•"/>
            </a:pPr>
            <a:r>
              <a:rPr lang="en-US" sz="2800" dirty="0" smtClean="0"/>
              <a:t>C++ programs</a:t>
            </a:r>
          </a:p>
          <a:p>
            <a:pPr lvl="1" algn="just" rtl="0" eaLnBrk="1" hangingPunct="1"/>
            <a:r>
              <a:rPr lang="en-US" sz="2000" dirty="0" smtClean="0"/>
              <a:t>Built from pieces called classes and functions</a:t>
            </a:r>
          </a:p>
          <a:p>
            <a:pPr lvl="1" algn="just" rtl="0" eaLnBrk="1" hangingPunct="1"/>
            <a:endParaRPr lang="en-US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800" dirty="0" smtClean="0"/>
              <a:t>You can program each piece yourself, but it is better to take advantage of the C++ Standard Library.</a:t>
            </a:r>
          </a:p>
          <a:p>
            <a:pPr algn="just" rtl="0"/>
            <a:endParaRPr lang="en-US" dirty="0" smtClean="0"/>
          </a:p>
          <a:p>
            <a:pPr algn="just" rtl="0" eaLnBrk="1" hangingPunct="1">
              <a:buFont typeface="Arial" pitchFamily="34" charset="0"/>
              <a:buChar char="•"/>
            </a:pPr>
            <a:r>
              <a:rPr lang="en-US" sz="2800" dirty="0" smtClean="0"/>
              <a:t>C++ standard library</a:t>
            </a:r>
          </a:p>
          <a:p>
            <a:pPr lvl="1" algn="just" rtl="0" eaLnBrk="1" hangingPunct="1"/>
            <a:r>
              <a:rPr lang="en-US" sz="2000" dirty="0" smtClean="0"/>
              <a:t>Provides rich collections of existing classes and functions for all programmers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11. Java and Java How to Program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2984"/>
            <a:ext cx="7772400" cy="533401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Java used to </a:t>
            </a:r>
          </a:p>
          <a:p>
            <a:pPr lvl="1" algn="l" rtl="0" eaLnBrk="1" hangingPunct="1"/>
            <a:r>
              <a:rPr lang="en-US" sz="2200" dirty="0" smtClean="0"/>
              <a:t>- Create </a:t>
            </a:r>
            <a:r>
              <a:rPr lang="en-US" sz="2200" dirty="0" smtClean="0"/>
              <a:t>web pages with dynamic and interactive content</a:t>
            </a:r>
          </a:p>
          <a:p>
            <a:pPr lvl="1" algn="l" rtl="0" eaLnBrk="1" hangingPunct="1"/>
            <a:r>
              <a:rPr lang="en-US" sz="2200" dirty="0" smtClean="0"/>
              <a:t>- Develop </a:t>
            </a:r>
            <a:r>
              <a:rPr lang="en-US" sz="2200" dirty="0" smtClean="0"/>
              <a:t>large-scale enterprise applications</a:t>
            </a:r>
          </a:p>
          <a:p>
            <a:pPr lvl="1" algn="l" rtl="0" eaLnBrk="1" hangingPunct="1"/>
            <a:r>
              <a:rPr lang="en-US" sz="2200" dirty="0" smtClean="0"/>
              <a:t>- Enhance </a:t>
            </a:r>
            <a:r>
              <a:rPr lang="en-US" sz="2200" dirty="0" smtClean="0"/>
              <a:t>the functionality of web servers</a:t>
            </a:r>
          </a:p>
          <a:p>
            <a:pPr lvl="1" algn="l" rtl="0" eaLnBrk="1" hangingPunct="1"/>
            <a:r>
              <a:rPr lang="en-US" sz="2200" dirty="0" smtClean="0"/>
              <a:t>- Provide </a:t>
            </a:r>
            <a:r>
              <a:rPr lang="en-US" sz="2200" dirty="0" smtClean="0"/>
              <a:t>applications for consumer devices (such as cell phones, pagers and personal digital assistants)</a:t>
            </a:r>
          </a:p>
          <a:p>
            <a:pPr lvl="1" algn="l" rtl="0" eaLnBrk="1" hangingPunct="1"/>
            <a:endParaRPr lang="en-US" sz="2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Java how to program </a:t>
            </a:r>
          </a:p>
          <a:p>
            <a:pPr lvl="1" algn="l" rtl="0" eaLnBrk="1" hangingPunct="1"/>
            <a:r>
              <a:rPr lang="en-US" sz="2200" dirty="0" smtClean="0"/>
              <a:t>- Closely </a:t>
            </a:r>
            <a:r>
              <a:rPr lang="en-US" sz="2200" dirty="0" smtClean="0"/>
              <a:t>followed the development of Java by sun</a:t>
            </a:r>
          </a:p>
          <a:p>
            <a:pPr lvl="1" algn="l" rtl="0" eaLnBrk="1" hangingPunct="1"/>
            <a:r>
              <a:rPr lang="en-US" sz="2200" dirty="0" smtClean="0"/>
              <a:t>- Teaches </a:t>
            </a:r>
            <a:r>
              <a:rPr lang="en-US" sz="2200" dirty="0" smtClean="0"/>
              <a:t>first-year programming students the essentials of graphics, images, animation, audio, video, database, networking, multithreading and collaborative computing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12. Other High-level Languages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8736"/>
            <a:ext cx="7772400" cy="471490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Other high-level languages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FORTRAN </a:t>
            </a:r>
          </a:p>
          <a:p>
            <a:pPr lvl="2" algn="l" rtl="0" eaLnBrk="1" hangingPunct="1"/>
            <a:r>
              <a:rPr lang="en-US" sz="2400" dirty="0" smtClean="0"/>
              <a:t>Used in scientific and engineering applications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COBOL </a:t>
            </a:r>
          </a:p>
          <a:p>
            <a:pPr lvl="2" algn="l" rtl="0" eaLnBrk="1" hangingPunct="1"/>
            <a:r>
              <a:rPr lang="en-US" sz="2400" dirty="0" smtClean="0"/>
              <a:t>Used to manipulate large amounts of data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Pascal  </a:t>
            </a:r>
          </a:p>
          <a:p>
            <a:pPr lvl="2" algn="l" rtl="0" eaLnBrk="1" hangingPunct="1"/>
            <a:r>
              <a:rPr lang="en-US" sz="2400" dirty="0" smtClean="0"/>
              <a:t>Used to teach structured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13. Structured Programming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00174"/>
            <a:ext cx="7772400" cy="364333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Structured programming </a:t>
            </a:r>
          </a:p>
          <a:p>
            <a:pPr lvl="1" algn="l" rtl="0" eaLnBrk="1" hangingPunct="1"/>
            <a:r>
              <a:rPr lang="en-US" sz="2400" dirty="0" smtClean="0"/>
              <a:t>- Disciplined </a:t>
            </a:r>
            <a:r>
              <a:rPr lang="en-US" sz="2400" dirty="0" smtClean="0"/>
              <a:t>approach to writing programs</a:t>
            </a:r>
          </a:p>
          <a:p>
            <a:pPr lvl="1" algn="l" rtl="0" eaLnBrk="1" hangingPunct="1"/>
            <a:r>
              <a:rPr lang="en-US" sz="2400" dirty="0" smtClean="0"/>
              <a:t>- Clear</a:t>
            </a:r>
            <a:r>
              <a:rPr lang="en-US" sz="2400" dirty="0" smtClean="0"/>
              <a:t>, easy to test and debug, and easy to </a:t>
            </a:r>
            <a:r>
              <a:rPr lang="en-US" sz="2400" dirty="0" smtClean="0"/>
              <a:t>modify</a:t>
            </a:r>
          </a:p>
          <a:p>
            <a:pPr lvl="1"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Multitasking</a:t>
            </a:r>
          </a:p>
          <a:p>
            <a:pPr lvl="1" algn="l" rtl="0" eaLnBrk="1" hangingPunct="1"/>
            <a:r>
              <a:rPr lang="en-US" sz="2400" dirty="0" smtClean="0"/>
              <a:t>- Many </a:t>
            </a:r>
            <a:r>
              <a:rPr lang="en-US" sz="2400" dirty="0" smtClean="0"/>
              <a:t>activities to run in parallel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906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14. The Key Software Trend: Object Technology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00174"/>
            <a:ext cx="7772400" cy="49768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Objects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Reusable </a:t>
            </a:r>
            <a:r>
              <a:rPr lang="en-US" sz="2100" dirty="0" smtClean="0"/>
              <a:t>software components that model real world items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Meaningful </a:t>
            </a:r>
            <a:r>
              <a:rPr lang="en-US" sz="2100" dirty="0" smtClean="0"/>
              <a:t>software units</a:t>
            </a:r>
          </a:p>
          <a:p>
            <a:pPr lvl="2" algn="l" rtl="0" eaLnBrk="1" hangingPunct="1"/>
            <a:r>
              <a:rPr lang="en-US" sz="2100" dirty="0" smtClean="0"/>
              <a:t>- Date </a:t>
            </a:r>
            <a:r>
              <a:rPr lang="en-US" sz="2100" dirty="0" smtClean="0"/>
              <a:t>objects, time objects, paycheck objects, invoice objects, audio objects, video objects, file objects, record objects, etc.</a:t>
            </a:r>
          </a:p>
          <a:p>
            <a:pPr lvl="2" algn="l" rtl="0" eaLnBrk="1" hangingPunct="1"/>
            <a:r>
              <a:rPr lang="en-US" sz="2100" dirty="0" smtClean="0"/>
              <a:t>- Any </a:t>
            </a:r>
            <a:r>
              <a:rPr lang="en-US" sz="2100" dirty="0" smtClean="0"/>
              <a:t>noun can be represented as an object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More understandable, better organized and easier to maintain than procedural programming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Favor modularity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325583"/>
            <a:ext cx="79248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1</a:t>
            </a: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.	Introduction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2.	What is a Computer?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3.           Features of a Good Program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4.           Stages of Program Building 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5.	Computer Organization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6.	Evolution of Operating Systems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7.	Personal Computing, Distributed Computing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	and Client/Server Computing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8.	Machine Languages, Assembly Languages,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	and High-level Languages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9.	History of C and C++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10.	C++ Standard Library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11.	Java and Java How to Program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12.	Other High-level Languages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15. Basics of a Typical C++ Environment</a:t>
            </a:r>
            <a:endParaRPr lang="en-US" sz="36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5276" y="1143000"/>
            <a:ext cx="377665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/>
              <a:t>Phases of C++ Programs</a:t>
            </a:r>
            <a:r>
              <a:rPr lang="en-US" sz="2800" dirty="0" smtClean="0"/>
              <a:t>:</a:t>
            </a:r>
          </a:p>
          <a:p>
            <a:pPr marL="457200" indent="-457200"/>
            <a:endParaRPr lang="en-US" sz="2800" dirty="0"/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Edit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Preprocess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Compile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Link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Load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Execute </a:t>
            </a:r>
          </a:p>
          <a:p>
            <a:pPr marL="457200" indent="-457200"/>
            <a:endParaRPr lang="en-US" sz="2800" dirty="0"/>
          </a:p>
        </p:txBody>
      </p:sp>
      <p:grpSp>
        <p:nvGrpSpPr>
          <p:cNvPr id="5" name="Group 347"/>
          <p:cNvGrpSpPr>
            <a:grpSpLocks/>
          </p:cNvGrpSpPr>
          <p:nvPr/>
        </p:nvGrpSpPr>
        <p:grpSpPr bwMode="auto">
          <a:xfrm>
            <a:off x="4143372" y="1209675"/>
            <a:ext cx="4117975" cy="5572125"/>
            <a:chOff x="324" y="-682"/>
            <a:chExt cx="2306" cy="3510"/>
          </a:xfrm>
        </p:grpSpPr>
        <p:sp>
          <p:nvSpPr>
            <p:cNvPr id="6" name="Freeform 249"/>
            <p:cNvSpPr>
              <a:spLocks/>
            </p:cNvSpPr>
            <p:nvPr/>
          </p:nvSpPr>
          <p:spPr bwMode="auto">
            <a:xfrm>
              <a:off x="324" y="937"/>
              <a:ext cx="672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Freeform 220"/>
            <p:cNvSpPr>
              <a:spLocks/>
            </p:cNvSpPr>
            <p:nvPr/>
          </p:nvSpPr>
          <p:spPr bwMode="auto">
            <a:xfrm>
              <a:off x="324" y="101"/>
              <a:ext cx="672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8" name="Freeform 248"/>
            <p:cNvSpPr>
              <a:spLocks/>
            </p:cNvSpPr>
            <p:nvPr/>
          </p:nvSpPr>
          <p:spPr bwMode="auto">
            <a:xfrm>
              <a:off x="324" y="937"/>
              <a:ext cx="672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Rectangle 247"/>
            <p:cNvSpPr>
              <a:spLocks noChangeArrowheads="1"/>
            </p:cNvSpPr>
            <p:nvPr/>
          </p:nvSpPr>
          <p:spPr bwMode="auto">
            <a:xfrm>
              <a:off x="507" y="1028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ea typeface="Mincho" charset="-128"/>
                </a:rPr>
                <a:t>Loader</a:t>
              </a:r>
              <a:endParaRPr lang="en-US"/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" name="Freeform 205"/>
            <p:cNvSpPr>
              <a:spLocks/>
            </p:cNvSpPr>
            <p:nvPr/>
          </p:nvSpPr>
          <p:spPr bwMode="auto">
            <a:xfrm>
              <a:off x="998" y="-532"/>
              <a:ext cx="2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Freeform 283"/>
            <p:cNvSpPr>
              <a:spLocks/>
            </p:cNvSpPr>
            <p:nvPr/>
          </p:nvSpPr>
          <p:spPr bwMode="auto">
            <a:xfrm>
              <a:off x="998" y="-139"/>
              <a:ext cx="2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246"/>
            <p:cNvSpPr>
              <a:spLocks/>
            </p:cNvSpPr>
            <p:nvPr/>
          </p:nvSpPr>
          <p:spPr bwMode="auto">
            <a:xfrm>
              <a:off x="998" y="1081"/>
              <a:ext cx="2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Rectangle 245"/>
            <p:cNvSpPr>
              <a:spLocks noChangeArrowheads="1"/>
            </p:cNvSpPr>
            <p:nvPr/>
          </p:nvSpPr>
          <p:spPr bwMode="auto">
            <a:xfrm>
              <a:off x="1286" y="866"/>
              <a:ext cx="432" cy="1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 algn="ctr" eaLnBrk="1" hangingPunct="1">
                <a:spcBef>
                  <a:spcPct val="0"/>
                </a:spcBef>
              </a:pPr>
              <a:r>
                <a:rPr lang="en-US" sz="900">
                  <a:latin typeface="AvantGarde" pitchFamily="34" charset="0"/>
                </a:rPr>
                <a:t>Primary</a:t>
              </a:r>
              <a:endParaRPr lang="en-US" sz="1000">
                <a:latin typeface="Times" pitchFamily="18" charset="0"/>
              </a:endParaRPr>
            </a:p>
            <a:p>
              <a:pPr indent="228600" algn="ctr">
                <a:spcBef>
                  <a:spcPct val="0"/>
                </a:spcBef>
              </a:pPr>
              <a:r>
                <a:rPr lang="en-US" sz="900">
                  <a:latin typeface="AvantGarde" pitchFamily="34" charset="0"/>
                </a:rPr>
                <a:t>Memory</a:t>
              </a:r>
              <a:endParaRPr lang="en-US" sz="1000">
                <a:latin typeface="Times" pitchFamily="18" charset="0"/>
              </a:endParaRPr>
            </a:p>
            <a:p>
              <a:pPr indent="228600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4" name="Freeform 303"/>
            <p:cNvSpPr>
              <a:spLocks/>
            </p:cNvSpPr>
            <p:nvPr/>
          </p:nvSpPr>
          <p:spPr bwMode="auto">
            <a:xfrm>
              <a:off x="998" y="2089"/>
              <a:ext cx="2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5" name="Group 320"/>
            <p:cNvGrpSpPr>
              <a:grpSpLocks/>
            </p:cNvGrpSpPr>
            <p:nvPr/>
          </p:nvGrpSpPr>
          <p:grpSpPr bwMode="auto">
            <a:xfrm>
              <a:off x="1766" y="860"/>
              <a:ext cx="96" cy="959"/>
              <a:chOff x="0" y="0"/>
              <a:chExt cx="19999" cy="19999"/>
            </a:xfrm>
          </p:grpSpPr>
          <p:sp>
            <p:nvSpPr>
              <p:cNvPr id="151" name="Arc 324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52" name="Arc 323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53" name="Arc 3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54" name="Arc 321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16" name="Group 177"/>
            <p:cNvGrpSpPr>
              <a:grpSpLocks/>
            </p:cNvGrpSpPr>
            <p:nvPr/>
          </p:nvGrpSpPr>
          <p:grpSpPr bwMode="auto">
            <a:xfrm>
              <a:off x="1766" y="1868"/>
              <a:ext cx="96" cy="959"/>
              <a:chOff x="0" y="0"/>
              <a:chExt cx="19999" cy="19999"/>
            </a:xfrm>
          </p:grpSpPr>
          <p:sp>
            <p:nvSpPr>
              <p:cNvPr id="147" name="Arc 181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8" name="Arc 180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9" name="Arc 179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50" name="Arc 17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17" name="Group 315"/>
            <p:cNvGrpSpPr>
              <a:grpSpLocks/>
            </p:cNvGrpSpPr>
            <p:nvPr/>
          </p:nvGrpSpPr>
          <p:grpSpPr bwMode="auto">
            <a:xfrm>
              <a:off x="1766" y="-676"/>
              <a:ext cx="96" cy="287"/>
              <a:chOff x="0" y="0"/>
              <a:chExt cx="19999" cy="20001"/>
            </a:xfrm>
          </p:grpSpPr>
          <p:sp>
            <p:nvSpPr>
              <p:cNvPr id="143" name="Arc 319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4" name="Arc 318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5" name="Arc 31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6" name="Arc 316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18" name="Arc 185"/>
            <p:cNvSpPr>
              <a:spLocks/>
            </p:cNvSpPr>
            <p:nvPr/>
          </p:nvSpPr>
          <p:spPr bwMode="auto">
            <a:xfrm>
              <a:off x="1766" y="-289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9" name="Arc 184"/>
            <p:cNvSpPr>
              <a:spLocks/>
            </p:cNvSpPr>
            <p:nvPr/>
          </p:nvSpPr>
          <p:spPr bwMode="auto">
            <a:xfrm flipV="1">
              <a:off x="1766" y="-73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0" name="Arc 183"/>
            <p:cNvSpPr>
              <a:spLocks/>
            </p:cNvSpPr>
            <p:nvPr/>
          </p:nvSpPr>
          <p:spPr bwMode="auto">
            <a:xfrm flipH="1">
              <a:off x="1814" y="-145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" name="Arc 182"/>
            <p:cNvSpPr>
              <a:spLocks/>
            </p:cNvSpPr>
            <p:nvPr/>
          </p:nvSpPr>
          <p:spPr bwMode="auto">
            <a:xfrm flipH="1" flipV="1">
              <a:off x="1814" y="-217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2" name="Rectangle 314"/>
            <p:cNvSpPr>
              <a:spLocks noChangeArrowheads="1"/>
            </p:cNvSpPr>
            <p:nvPr/>
          </p:nvSpPr>
          <p:spPr bwMode="auto">
            <a:xfrm>
              <a:off x="1907" y="-657"/>
              <a:ext cx="720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Program is created in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the editor and stored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on disk.</a:t>
              </a:r>
              <a:endParaRPr lang="en-US" sz="1000">
                <a:latin typeface="Times" pitchFamily="18" charset="0"/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3" name="Rectangle 186"/>
            <p:cNvSpPr>
              <a:spLocks noChangeArrowheads="1"/>
            </p:cNvSpPr>
            <p:nvPr/>
          </p:nvSpPr>
          <p:spPr bwMode="auto">
            <a:xfrm>
              <a:off x="1907" y="-226"/>
              <a:ext cx="720" cy="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Preprocessor program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processes the code.</a:t>
              </a:r>
              <a:endParaRPr lang="en-US" sz="1000">
                <a:latin typeface="Times" pitchFamily="18" charset="0"/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" name="Rectangle 313"/>
            <p:cNvSpPr>
              <a:spLocks noChangeArrowheads="1"/>
            </p:cNvSpPr>
            <p:nvPr/>
          </p:nvSpPr>
          <p:spPr bwMode="auto">
            <a:xfrm>
              <a:off x="1910" y="1259"/>
              <a:ext cx="720" cy="19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Loader puts program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in memory.</a:t>
              </a:r>
              <a:endParaRPr lang="en-US" sz="1000">
                <a:latin typeface="Times" pitchFamily="18" charset="0"/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5" name="Rectangle 187"/>
            <p:cNvSpPr>
              <a:spLocks noChangeArrowheads="1"/>
            </p:cNvSpPr>
            <p:nvPr/>
          </p:nvSpPr>
          <p:spPr bwMode="auto">
            <a:xfrm>
              <a:off x="1907" y="2074"/>
              <a:ext cx="720" cy="57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CPU takes each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instruction and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executes it, possibly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storing new data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values as the program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executes.</a:t>
              </a:r>
              <a:endParaRPr lang="en-US" sz="1000">
                <a:latin typeface="Times" pitchFamily="18" charset="0"/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6" name="Freeform 219"/>
            <p:cNvSpPr>
              <a:spLocks/>
            </p:cNvSpPr>
            <p:nvPr/>
          </p:nvSpPr>
          <p:spPr bwMode="auto">
            <a:xfrm>
              <a:off x="324" y="101"/>
              <a:ext cx="672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7" name="Rectangle 218"/>
            <p:cNvSpPr>
              <a:spLocks noChangeArrowheads="1"/>
            </p:cNvSpPr>
            <p:nvPr/>
          </p:nvSpPr>
          <p:spPr bwMode="auto">
            <a:xfrm>
              <a:off x="459" y="191"/>
              <a:ext cx="40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ea typeface="Mincho" charset="-128"/>
                </a:rPr>
                <a:t>Compiler</a:t>
              </a:r>
              <a:endParaRPr lang="en-US"/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" name="Freeform 217"/>
            <p:cNvSpPr>
              <a:spLocks/>
            </p:cNvSpPr>
            <p:nvPr/>
          </p:nvSpPr>
          <p:spPr bwMode="auto">
            <a:xfrm>
              <a:off x="998" y="245"/>
              <a:ext cx="2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30" name="Group 308"/>
            <p:cNvGrpSpPr>
              <a:grpSpLocks/>
            </p:cNvGrpSpPr>
            <p:nvPr/>
          </p:nvGrpSpPr>
          <p:grpSpPr bwMode="auto">
            <a:xfrm>
              <a:off x="1766" y="94"/>
              <a:ext cx="96" cy="287"/>
              <a:chOff x="0" y="0"/>
              <a:chExt cx="19999" cy="20001"/>
            </a:xfrm>
          </p:grpSpPr>
          <p:sp>
            <p:nvSpPr>
              <p:cNvPr id="139" name="Arc 312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0" name="Arc 311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1" name="Arc 310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2" name="Arc 309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31" name="Rectangle 188"/>
            <p:cNvSpPr>
              <a:spLocks noChangeArrowheads="1"/>
            </p:cNvSpPr>
            <p:nvPr/>
          </p:nvSpPr>
          <p:spPr bwMode="auto">
            <a:xfrm>
              <a:off x="1907" y="109"/>
              <a:ext cx="720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Compiler creates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object code and stores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it on disk.</a:t>
              </a:r>
              <a:endParaRPr lang="en-US" sz="1000">
                <a:latin typeface="Times" pitchFamily="18" charset="0"/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2" name="Freeform 266"/>
            <p:cNvSpPr>
              <a:spLocks/>
            </p:cNvSpPr>
            <p:nvPr/>
          </p:nvSpPr>
          <p:spPr bwMode="auto">
            <a:xfrm>
              <a:off x="998" y="628"/>
              <a:ext cx="2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3" name="Arc 307"/>
            <p:cNvSpPr>
              <a:spLocks/>
            </p:cNvSpPr>
            <p:nvPr/>
          </p:nvSpPr>
          <p:spPr bwMode="auto">
            <a:xfrm>
              <a:off x="1766" y="477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4" name="Arc 306"/>
            <p:cNvSpPr>
              <a:spLocks/>
            </p:cNvSpPr>
            <p:nvPr/>
          </p:nvSpPr>
          <p:spPr bwMode="auto">
            <a:xfrm flipV="1">
              <a:off x="1766" y="693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5" name="Arc 305"/>
            <p:cNvSpPr>
              <a:spLocks/>
            </p:cNvSpPr>
            <p:nvPr/>
          </p:nvSpPr>
          <p:spPr bwMode="auto">
            <a:xfrm flipH="1">
              <a:off x="1814" y="621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6" name="Arc 304"/>
            <p:cNvSpPr>
              <a:spLocks/>
            </p:cNvSpPr>
            <p:nvPr/>
          </p:nvSpPr>
          <p:spPr bwMode="auto">
            <a:xfrm flipH="1" flipV="1">
              <a:off x="1814" y="549"/>
              <a:ext cx="48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7" name="Rectangle 189"/>
            <p:cNvSpPr>
              <a:spLocks noChangeArrowheads="1"/>
            </p:cNvSpPr>
            <p:nvPr/>
          </p:nvSpPr>
          <p:spPr bwMode="auto">
            <a:xfrm>
              <a:off x="1907" y="445"/>
              <a:ext cx="720" cy="38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Linker links the object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code with the libraries,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creates </a:t>
              </a:r>
              <a:r>
                <a:rPr lang="en-US" sz="900" b="1">
                  <a:latin typeface="Courier New" pitchFamily="49" charset="0"/>
                  <a:cs typeface="Courier New" pitchFamily="49" charset="0"/>
                </a:rPr>
                <a:t>a.out</a:t>
              </a:r>
              <a:r>
                <a:rPr lang="en-US" sz="900">
                  <a:latin typeface="Times" pitchFamily="18" charset="0"/>
                </a:rPr>
                <a:t> and</a:t>
              </a:r>
              <a:endParaRPr lang="en-US" sz="1000">
                <a:latin typeface="Times" pitchFamily="18" charset="0"/>
              </a:endParaRPr>
            </a:p>
            <a:p>
              <a:pPr algn="just">
                <a:spcBef>
                  <a:spcPct val="0"/>
                </a:spcBef>
              </a:pPr>
              <a:r>
                <a:rPr lang="en-US" sz="900">
                  <a:latin typeface="Times" pitchFamily="18" charset="0"/>
                </a:rPr>
                <a:t>stores it on disk</a:t>
              </a:r>
              <a:endParaRPr lang="en-US" sz="1000">
                <a:latin typeface="Times" pitchFamily="18" charset="0"/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38" name="Group 201"/>
            <p:cNvGrpSpPr>
              <a:grpSpLocks/>
            </p:cNvGrpSpPr>
            <p:nvPr/>
          </p:nvGrpSpPr>
          <p:grpSpPr bwMode="auto">
            <a:xfrm>
              <a:off x="324" y="-682"/>
              <a:ext cx="672" cy="288"/>
              <a:chOff x="0" y="0"/>
              <a:chExt cx="20000" cy="20000"/>
            </a:xfrm>
          </p:grpSpPr>
          <p:sp>
            <p:nvSpPr>
              <p:cNvPr id="136" name="Freeform 20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37" name="Freeform 20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38" name="Rectangle 202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>
                    <a:ea typeface="Mincho" charset="-128"/>
                  </a:rPr>
                  <a:t>Editor</a:t>
                </a:r>
                <a:endParaRPr lang="en-US"/>
              </a:p>
              <a:p>
                <a:pPr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278"/>
            <p:cNvGrpSpPr>
              <a:grpSpLocks/>
            </p:cNvGrpSpPr>
            <p:nvPr/>
          </p:nvGrpSpPr>
          <p:grpSpPr bwMode="auto">
            <a:xfrm>
              <a:off x="324" y="-283"/>
              <a:ext cx="672" cy="288"/>
              <a:chOff x="0" y="0"/>
              <a:chExt cx="20000" cy="20000"/>
            </a:xfrm>
          </p:grpSpPr>
          <p:sp>
            <p:nvSpPr>
              <p:cNvPr id="132" name="Freeform 282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133" name="Group 279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4" name="Freeform 28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5" name="Rectangle 280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000">
                      <a:ea typeface="Mincho" charset="-128"/>
                    </a:rPr>
                    <a:t>Preprocessor</a:t>
                  </a:r>
                  <a:endParaRPr lang="en-US"/>
                </a:p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0" name="Group 261"/>
            <p:cNvGrpSpPr>
              <a:grpSpLocks/>
            </p:cNvGrpSpPr>
            <p:nvPr/>
          </p:nvGrpSpPr>
          <p:grpSpPr bwMode="auto">
            <a:xfrm>
              <a:off x="324" y="484"/>
              <a:ext cx="672" cy="288"/>
              <a:chOff x="0" y="0"/>
              <a:chExt cx="20000" cy="20000"/>
            </a:xfrm>
          </p:grpSpPr>
          <p:sp>
            <p:nvSpPr>
              <p:cNvPr id="128" name="Freeform 26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129" name="Group 262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0" name="Freeform 2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1" name="Rectangle 263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000">
                      <a:ea typeface="Mincho" charset="-128"/>
                    </a:rPr>
                    <a:t>Linker</a:t>
                  </a:r>
                  <a:endParaRPr lang="en-US"/>
                </a:p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1" name="Group 296"/>
            <p:cNvGrpSpPr>
              <a:grpSpLocks/>
            </p:cNvGrpSpPr>
            <p:nvPr/>
          </p:nvGrpSpPr>
          <p:grpSpPr bwMode="auto">
            <a:xfrm>
              <a:off x="324" y="1945"/>
              <a:ext cx="672" cy="288"/>
              <a:chOff x="0" y="0"/>
              <a:chExt cx="20000" cy="20000"/>
            </a:xfrm>
          </p:grpSpPr>
          <p:grpSp>
            <p:nvGrpSpPr>
              <p:cNvPr id="122" name="Group 30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6" name="Freeform 302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7" name="Rectangle 301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3" name="Group 297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4" name="Freeform 299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5" name="Rectangle 298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000">
                      <a:ea typeface="Mincho" charset="-128"/>
                    </a:rPr>
                    <a:t>CPU</a:t>
                  </a:r>
                  <a:endParaRPr lang="en-US"/>
                </a:p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2" name="Rectangle 295"/>
            <p:cNvSpPr>
              <a:spLocks noChangeArrowheads="1"/>
            </p:cNvSpPr>
            <p:nvPr/>
          </p:nvSpPr>
          <p:spPr bwMode="auto">
            <a:xfrm>
              <a:off x="1286" y="1866"/>
              <a:ext cx="432" cy="1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 algn="ctr" eaLnBrk="1" hangingPunct="1">
                <a:spcBef>
                  <a:spcPct val="0"/>
                </a:spcBef>
              </a:pPr>
              <a:r>
                <a:rPr lang="en-US" sz="900">
                  <a:latin typeface="AvantGarde" pitchFamily="34" charset="0"/>
                </a:rPr>
                <a:t>Primary</a:t>
              </a:r>
              <a:endParaRPr lang="en-US" sz="1000">
                <a:latin typeface="Times" pitchFamily="18" charset="0"/>
              </a:endParaRPr>
            </a:p>
            <a:p>
              <a:pPr indent="228600" algn="ctr">
                <a:spcBef>
                  <a:spcPct val="0"/>
                </a:spcBef>
              </a:pPr>
              <a:r>
                <a:rPr lang="en-US" sz="900">
                  <a:latin typeface="AvantGarde" pitchFamily="34" charset="0"/>
                </a:rPr>
                <a:t>Memory</a:t>
              </a:r>
              <a:endParaRPr lang="en-US" sz="1000">
                <a:latin typeface="Times" pitchFamily="18" charset="0"/>
              </a:endParaRPr>
            </a:p>
            <a:p>
              <a:pPr indent="228600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43" name="Group 284"/>
            <p:cNvGrpSpPr>
              <a:grpSpLocks/>
            </p:cNvGrpSpPr>
            <p:nvPr/>
          </p:nvGrpSpPr>
          <p:grpSpPr bwMode="auto">
            <a:xfrm>
              <a:off x="1286" y="2033"/>
              <a:ext cx="430" cy="766"/>
              <a:chOff x="-2" y="1"/>
              <a:chExt cx="20003" cy="19999"/>
            </a:xfrm>
          </p:grpSpPr>
          <p:sp>
            <p:nvSpPr>
              <p:cNvPr id="112" name="Rectangle 294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 algn="ctr" eaLnBrk="1" hangingPunct="1">
                  <a:spcBef>
                    <a:spcPct val="0"/>
                  </a:spcBef>
                </a:pPr>
                <a:r>
                  <a:rPr lang="en-US" sz="700" b="1">
                    <a:latin typeface="Courier"/>
                  </a:rPr>
                  <a:t>.</a:t>
                </a:r>
                <a:endParaRPr lang="en-US" sz="1000">
                  <a:latin typeface="Times" pitchFamily="18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/>
                  </a:rPr>
                  <a:t>.</a:t>
                </a:r>
                <a:endParaRPr lang="en-US" sz="1000">
                  <a:latin typeface="Times" pitchFamily="18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/>
                  </a:rPr>
                  <a:t>.</a:t>
                </a:r>
                <a:endParaRPr lang="en-US" sz="1000">
                  <a:latin typeface="Times" pitchFamily="18" charset="0"/>
                </a:endParaRPr>
              </a:p>
              <a:p>
                <a:pPr indent="228600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Freeform 293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>
                  <a:gd name="T0" fmla="*/ 18868 w 20000"/>
                  <a:gd name="T1" fmla="*/ 0 h 20000"/>
                  <a:gd name="T2" fmla="*/ 18868 w 20000"/>
                  <a:gd name="T3" fmla="*/ 19983 h 20000"/>
                  <a:gd name="T4" fmla="*/ 0 w 20000"/>
                  <a:gd name="T5" fmla="*/ 19983 h 20000"/>
                  <a:gd name="T6" fmla="*/ 0 w 20000"/>
                  <a:gd name="T7" fmla="*/ 0 h 20000"/>
                  <a:gd name="T8" fmla="*/ 1886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14" name="Freeform 292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15" name="Freeform 291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16" name="Freeform 290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17" name="Freeform 289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18" name="Freeform 288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19" name="Freeform 287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20" name="Freeform 286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21" name="Rectangle 285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 algn="ctr" eaLnBrk="1" hangingPunct="1">
                  <a:spcBef>
                    <a:spcPct val="0"/>
                  </a:spcBef>
                </a:pPr>
                <a:r>
                  <a:rPr lang="en-US" sz="700" b="1">
                    <a:latin typeface="Courier"/>
                  </a:rPr>
                  <a:t>.</a:t>
                </a:r>
                <a:endParaRPr lang="en-US" sz="1000">
                  <a:latin typeface="Times" pitchFamily="18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/>
                  </a:rPr>
                  <a:t>.</a:t>
                </a:r>
                <a:endParaRPr lang="en-US" sz="1000">
                  <a:latin typeface="Times" pitchFamily="18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/>
                  </a:rPr>
                  <a:t>.</a:t>
                </a:r>
                <a:endParaRPr lang="en-US" sz="1000">
                  <a:latin typeface="Times" pitchFamily="18" charset="0"/>
                </a:endParaRPr>
              </a:p>
              <a:p>
                <a:pPr indent="228600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233"/>
            <p:cNvGrpSpPr>
              <a:grpSpLocks/>
            </p:cNvGrpSpPr>
            <p:nvPr/>
          </p:nvGrpSpPr>
          <p:grpSpPr bwMode="auto">
            <a:xfrm>
              <a:off x="1286" y="1033"/>
              <a:ext cx="433" cy="765"/>
              <a:chOff x="0" y="0"/>
              <a:chExt cx="20000" cy="20000"/>
            </a:xfrm>
          </p:grpSpPr>
          <p:sp>
            <p:nvSpPr>
              <p:cNvPr id="101" name="Freeform 244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>
                  <a:gd name="T0" fmla="*/ 18849 w 20000"/>
                  <a:gd name="T1" fmla="*/ 0 h 20000"/>
                  <a:gd name="T2" fmla="*/ 18849 w 20000"/>
                  <a:gd name="T3" fmla="*/ 19773 h 20000"/>
                  <a:gd name="T4" fmla="*/ 0 w 20000"/>
                  <a:gd name="T5" fmla="*/ 19773 h 20000"/>
                  <a:gd name="T6" fmla="*/ 0 w 20000"/>
                  <a:gd name="T7" fmla="*/ 0 h 20000"/>
                  <a:gd name="T8" fmla="*/ 1884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02" name="Freeform 243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>
                  <a:gd name="T0" fmla="*/ 19722 w 20000"/>
                  <a:gd name="T1" fmla="*/ 0 h 20000"/>
                  <a:gd name="T2" fmla="*/ 19722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2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03" name="Freeform 242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>
                  <a:gd name="T0" fmla="*/ 19722 w 20000"/>
                  <a:gd name="T1" fmla="*/ 0 h 20000"/>
                  <a:gd name="T2" fmla="*/ 19722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2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104" name="Group 234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105" name="Rectangle 241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 algn="ctr" eaLnBrk="1" hangingPunct="1">
                    <a:spcBef>
                      <a:spcPct val="0"/>
                    </a:spcBef>
                  </a:pPr>
                  <a:r>
                    <a:rPr lang="en-US" sz="700" b="1">
                      <a:latin typeface="Courier"/>
                    </a:rPr>
                    <a:t>.</a:t>
                  </a:r>
                  <a:endParaRPr lang="en-US" sz="1000">
                    <a:latin typeface="Times" pitchFamily="18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/>
                    </a:rPr>
                    <a:t>.</a:t>
                  </a:r>
                  <a:endParaRPr lang="en-US" sz="1000">
                    <a:latin typeface="Times" pitchFamily="18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/>
                    </a:rPr>
                    <a:t>.</a:t>
                  </a:r>
                  <a:endParaRPr lang="en-US" sz="1000">
                    <a:latin typeface="Times" pitchFamily="18" charset="0"/>
                  </a:endParaRPr>
                </a:p>
                <a:p>
                  <a:pPr indent="228600"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Freeform 240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7" name="Freeform 239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8" name="Freeform 238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9" name="Freeform 237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9 h 20000"/>
                    <a:gd name="T4" fmla="*/ 0 w 20000"/>
                    <a:gd name="T5" fmla="*/ 9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0" name="Freeform 236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1" name="Rectangle 235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 algn="ctr" eaLnBrk="1" hangingPunct="1">
                    <a:spcBef>
                      <a:spcPct val="0"/>
                    </a:spcBef>
                  </a:pPr>
                  <a:r>
                    <a:rPr lang="en-US" sz="700" b="1">
                      <a:latin typeface="Courier"/>
                    </a:rPr>
                    <a:t>.</a:t>
                  </a:r>
                  <a:endParaRPr lang="en-US" sz="1000">
                    <a:latin typeface="Times" pitchFamily="18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/>
                    </a:rPr>
                    <a:t>.</a:t>
                  </a:r>
                  <a:endParaRPr lang="en-US" sz="1000">
                    <a:latin typeface="Times" pitchFamily="18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/>
                    </a:rPr>
                    <a:t>.</a:t>
                  </a:r>
                  <a:endParaRPr lang="en-US" sz="1000">
                    <a:latin typeface="Times" pitchFamily="18" charset="0"/>
                  </a:endParaRPr>
                </a:p>
                <a:p>
                  <a:pPr indent="228600"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190"/>
            <p:cNvGrpSpPr>
              <a:grpSpLocks/>
            </p:cNvGrpSpPr>
            <p:nvPr/>
          </p:nvGrpSpPr>
          <p:grpSpPr bwMode="auto">
            <a:xfrm>
              <a:off x="1286" y="-629"/>
              <a:ext cx="432" cy="195"/>
              <a:chOff x="0" y="1"/>
              <a:chExt cx="20000" cy="19999"/>
            </a:xfrm>
          </p:grpSpPr>
          <p:grpSp>
            <p:nvGrpSpPr>
              <p:cNvPr id="91" name="Group 197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98" name="Oval 20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9" name="Freeform 199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0" name="Oval 198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92" name="Oval 196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" name="Freeform 19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" name="Freeform 19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" name="Rectangle 193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>
                    <a:ea typeface="Mincho" charset="-128"/>
                  </a:rPr>
                  <a:t>Disk</a:t>
                </a:r>
                <a:endParaRPr lang="en-US"/>
              </a:p>
              <a:p>
                <a:pPr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Freeform 192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7" name="Oval 19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6" name="Group 267"/>
            <p:cNvGrpSpPr>
              <a:grpSpLocks/>
            </p:cNvGrpSpPr>
            <p:nvPr/>
          </p:nvGrpSpPr>
          <p:grpSpPr bwMode="auto">
            <a:xfrm>
              <a:off x="1286" y="-237"/>
              <a:ext cx="432" cy="195"/>
              <a:chOff x="0" y="1"/>
              <a:chExt cx="20000" cy="19999"/>
            </a:xfrm>
          </p:grpSpPr>
          <p:grpSp>
            <p:nvGrpSpPr>
              <p:cNvPr id="81" name="Group 274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88" name="Oval 277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9" name="Freeform 276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0" name="Oval 275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82" name="Oval 273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3" name="Freeform 272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4" name="Freeform 271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5" name="Rectangle 270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>
                    <a:ea typeface="Mincho" charset="-128"/>
                  </a:rPr>
                  <a:t>Disk</a:t>
                </a:r>
                <a:endParaRPr lang="en-US"/>
              </a:p>
              <a:p>
                <a:pPr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Freeform 269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7" name="Oval 268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7" name="Group 206"/>
            <p:cNvGrpSpPr>
              <a:grpSpLocks/>
            </p:cNvGrpSpPr>
            <p:nvPr/>
          </p:nvGrpSpPr>
          <p:grpSpPr bwMode="auto">
            <a:xfrm>
              <a:off x="1286" y="151"/>
              <a:ext cx="432" cy="195"/>
              <a:chOff x="0" y="1"/>
              <a:chExt cx="20000" cy="19999"/>
            </a:xfrm>
          </p:grpSpPr>
          <p:grpSp>
            <p:nvGrpSpPr>
              <p:cNvPr id="71" name="Group 213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78" name="Oval 216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9" name="Freeform 215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0" name="Oval 214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72" name="Oval 212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73" name="Freeform 211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74" name="Freeform 210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75" name="Rectangle 209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>
                    <a:ea typeface="Mincho" charset="-128"/>
                  </a:rPr>
                  <a:t>Disk</a:t>
                </a:r>
                <a:endParaRPr lang="en-US"/>
              </a:p>
              <a:p>
                <a:pPr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Freeform 208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77" name="Oval 20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8" name="Group 250"/>
            <p:cNvGrpSpPr>
              <a:grpSpLocks/>
            </p:cNvGrpSpPr>
            <p:nvPr/>
          </p:nvGrpSpPr>
          <p:grpSpPr bwMode="auto">
            <a:xfrm>
              <a:off x="1286" y="531"/>
              <a:ext cx="432" cy="195"/>
              <a:chOff x="0" y="1"/>
              <a:chExt cx="20000" cy="19999"/>
            </a:xfrm>
          </p:grpSpPr>
          <p:grpSp>
            <p:nvGrpSpPr>
              <p:cNvPr id="61" name="Group 257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68" name="Oval 26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9" name="Freeform 259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0" name="Oval 258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62" name="Oval 256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63" name="Freeform 25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64" name="Freeform 25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65" name="Rectangle 253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>
                    <a:ea typeface="Mincho" charset="-128"/>
                  </a:rPr>
                  <a:t>Disk</a:t>
                </a:r>
                <a:endParaRPr lang="en-US"/>
              </a:p>
              <a:p>
                <a:pPr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reeform 252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67" name="Oval 25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9" name="Group 222"/>
            <p:cNvGrpSpPr>
              <a:grpSpLocks/>
            </p:cNvGrpSpPr>
            <p:nvPr/>
          </p:nvGrpSpPr>
          <p:grpSpPr bwMode="auto">
            <a:xfrm>
              <a:off x="446" y="1397"/>
              <a:ext cx="433" cy="195"/>
              <a:chOff x="0" y="1"/>
              <a:chExt cx="20000" cy="19999"/>
            </a:xfrm>
          </p:grpSpPr>
          <p:grpSp>
            <p:nvGrpSpPr>
              <p:cNvPr id="51" name="Group 229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58" name="Oval 232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9" name="Freeform 231"/>
                <p:cNvSpPr>
                  <a:spLocks/>
                </p:cNvSpPr>
                <p:nvPr/>
              </p:nvSpPr>
              <p:spPr bwMode="auto">
                <a:xfrm>
                  <a:off x="18" y="2553"/>
                  <a:ext cx="19982" cy="14814"/>
                </a:xfrm>
                <a:custGeom>
                  <a:avLst/>
                  <a:gdLst>
                    <a:gd name="T0" fmla="*/ 19855 w 20000"/>
                    <a:gd name="T1" fmla="*/ 0 h 20000"/>
                    <a:gd name="T2" fmla="*/ 19855 w 20000"/>
                    <a:gd name="T3" fmla="*/ 2439 h 20000"/>
                    <a:gd name="T4" fmla="*/ 0 w 20000"/>
                    <a:gd name="T5" fmla="*/ 2439 h 20000"/>
                    <a:gd name="T6" fmla="*/ 0 w 20000"/>
                    <a:gd name="T7" fmla="*/ 0 h 20000"/>
                    <a:gd name="T8" fmla="*/ 19855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0" name="Oval 230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52" name="Oval 228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3" name="Freeform 227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>
                  <a:gd name="T0" fmla="*/ 19729 w 20000"/>
                  <a:gd name="T1" fmla="*/ 0 h 20000"/>
                  <a:gd name="T2" fmla="*/ 19729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72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4" name="Freeform 226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>
                  <a:gd name="T0" fmla="*/ 17309 w 20000"/>
                  <a:gd name="T1" fmla="*/ 0 h 20000"/>
                  <a:gd name="T2" fmla="*/ 17309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30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5" name="Rectangle 225"/>
              <p:cNvSpPr>
                <a:spLocks noChangeArrowheads="1"/>
              </p:cNvSpPr>
              <p:nvPr/>
            </p:nvSpPr>
            <p:spPr bwMode="auto">
              <a:xfrm>
                <a:off x="5176" y="6489"/>
                <a:ext cx="963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>
                    <a:ea typeface="Mincho" charset="-128"/>
                  </a:rPr>
                  <a:t>Disk</a:t>
                </a:r>
                <a:endParaRPr lang="en-US"/>
              </a:p>
              <a:p>
                <a:pPr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Freeform 224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>
                  <a:gd name="T0" fmla="*/ 18245 w 20000"/>
                  <a:gd name="T1" fmla="*/ 0 h 20000"/>
                  <a:gd name="T2" fmla="*/ 1824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24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7" name="Oval 223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50" name="Freeform 221"/>
            <p:cNvSpPr>
              <a:spLocks/>
            </p:cNvSpPr>
            <p:nvPr/>
          </p:nvSpPr>
          <p:spPr bwMode="auto">
            <a:xfrm>
              <a:off x="662" y="1225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16. Hardware Trends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04948"/>
            <a:ext cx="7753376" cy="505301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Every year or two computers approximately double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The amount of memory they contain</a:t>
            </a:r>
          </a:p>
          <a:p>
            <a:pPr lvl="2" algn="l" rtl="0" eaLnBrk="1" hangingPunct="1"/>
            <a:r>
              <a:rPr lang="en-US" sz="2400" dirty="0" smtClean="0"/>
              <a:t>- Memory </a:t>
            </a:r>
            <a:r>
              <a:rPr lang="en-US" sz="2400" dirty="0" smtClean="0"/>
              <a:t>used to execute programs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The amount of secondary storage they contain</a:t>
            </a:r>
          </a:p>
          <a:p>
            <a:pPr lvl="2" algn="l" rtl="0" eaLnBrk="1" hangingPunct="1"/>
            <a:r>
              <a:rPr lang="en-US" sz="2400" dirty="0" smtClean="0"/>
              <a:t>- Secondary </a:t>
            </a:r>
            <a:r>
              <a:rPr lang="en-US" sz="2400" dirty="0" smtClean="0"/>
              <a:t>storage (such as disk storage) is used </a:t>
            </a:r>
            <a:r>
              <a:rPr lang="en-US" sz="2400" dirty="0" smtClean="0"/>
              <a:t>to </a:t>
            </a:r>
            <a:r>
              <a:rPr lang="en-US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 smtClean="0"/>
              <a:t>hold programs and data over time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Their processor speeds</a:t>
            </a:r>
          </a:p>
          <a:p>
            <a:pPr lvl="2" algn="l" rtl="0" eaLnBrk="1" hangingPunct="1"/>
            <a:r>
              <a:rPr lang="en-US" sz="2400" dirty="0" smtClean="0"/>
              <a:t>- The </a:t>
            </a:r>
            <a:r>
              <a:rPr lang="en-US" sz="2400" dirty="0" smtClean="0"/>
              <a:t>speed at which computers execute their </a:t>
            </a:r>
            <a:r>
              <a:rPr lang="en-US" sz="2400" dirty="0" smtClean="0"/>
              <a:t>programs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17. History of the Internet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352552"/>
            <a:ext cx="7772400" cy="47196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The Internet enables</a:t>
            </a:r>
          </a:p>
          <a:p>
            <a:pPr lvl="1" algn="l" rtl="0" eaLnBrk="1" hangingPunct="1"/>
            <a:r>
              <a:rPr lang="en-US" sz="2000" dirty="0" smtClean="0"/>
              <a:t>- Quick </a:t>
            </a:r>
            <a:r>
              <a:rPr lang="en-US" sz="2000" dirty="0" smtClean="0"/>
              <a:t>and easy communication via e-mail</a:t>
            </a:r>
          </a:p>
          <a:p>
            <a:pPr lvl="1" algn="l" rtl="0" eaLnBrk="1" hangingPunct="1"/>
            <a:r>
              <a:rPr lang="en-US" sz="2000" dirty="0" smtClean="0"/>
              <a:t>- International </a:t>
            </a:r>
            <a:r>
              <a:rPr lang="en-US" sz="2000" dirty="0" smtClean="0"/>
              <a:t>networking of computers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Packet switching </a:t>
            </a:r>
          </a:p>
          <a:p>
            <a:pPr lvl="1" algn="l" rtl="0" eaLnBrk="1" hangingPunct="1"/>
            <a:r>
              <a:rPr lang="en-US" sz="2000" dirty="0" smtClean="0"/>
              <a:t>- Transfers </a:t>
            </a:r>
            <a:r>
              <a:rPr lang="en-US" sz="2000" dirty="0" smtClean="0"/>
              <a:t>digital data via small packets</a:t>
            </a:r>
          </a:p>
          <a:p>
            <a:pPr lvl="1" algn="l" rtl="0" eaLnBrk="1" hangingPunct="1"/>
            <a:r>
              <a:rPr lang="en-US" sz="2000" dirty="0" smtClean="0"/>
              <a:t>- Allows </a:t>
            </a:r>
            <a:r>
              <a:rPr lang="en-US" sz="2000" dirty="0" smtClean="0"/>
              <a:t>multiple users to send and receive data simultaneously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No centralized control</a:t>
            </a:r>
          </a:p>
          <a:p>
            <a:pPr lvl="1" algn="l" rtl="0" eaLnBrk="1" hangingPunct="1"/>
            <a:r>
              <a:rPr lang="en-US" sz="2000" dirty="0" smtClean="0"/>
              <a:t>- If </a:t>
            </a:r>
            <a:r>
              <a:rPr lang="en-US" sz="2000" dirty="0" smtClean="0"/>
              <a:t>one part of the Internet fails, other parts can still operate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Bandwidth </a:t>
            </a:r>
          </a:p>
          <a:p>
            <a:pPr lvl="1" algn="l" rtl="0" eaLnBrk="1" hangingPunct="1"/>
            <a:r>
              <a:rPr lang="en-US" sz="2000" dirty="0" smtClean="0"/>
              <a:t>- Carrying </a:t>
            </a:r>
            <a:r>
              <a:rPr lang="en-US" sz="2000" dirty="0" smtClean="0"/>
              <a:t>capacity of communications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18. History of the World Wide Web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285860"/>
            <a:ext cx="7772400" cy="500066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World Wide Web </a:t>
            </a:r>
          </a:p>
          <a:p>
            <a:pPr lvl="1" algn="l" rtl="0" eaLnBrk="1" hangingPunct="1"/>
            <a:r>
              <a:rPr lang="en-US" sz="2800" dirty="0" smtClean="0"/>
              <a:t>- Allows </a:t>
            </a:r>
            <a:r>
              <a:rPr lang="en-US" sz="2800" dirty="0" smtClean="0"/>
              <a:t>users to locate and view multimedia-based documents on almost any subject</a:t>
            </a:r>
          </a:p>
          <a:p>
            <a:pPr lvl="1" algn="l" rtl="0" eaLnBrk="1" hangingPunct="1"/>
            <a:r>
              <a:rPr lang="en-US" sz="2800" dirty="0" smtClean="0"/>
              <a:t>- Makes </a:t>
            </a:r>
            <a:r>
              <a:rPr lang="en-US" sz="2800" dirty="0" smtClean="0"/>
              <a:t>information instantly and conveniently accessible worldwide</a:t>
            </a:r>
          </a:p>
          <a:p>
            <a:pPr lvl="1" algn="l" rtl="0" eaLnBrk="1" hangingPunct="1"/>
            <a:r>
              <a:rPr lang="en-US" sz="2800" dirty="0" smtClean="0"/>
              <a:t>-Makes </a:t>
            </a:r>
            <a:r>
              <a:rPr lang="en-US" sz="2800" dirty="0" smtClean="0"/>
              <a:t>it possible for individuals and small businesses to get worldwide exposure</a:t>
            </a:r>
          </a:p>
          <a:p>
            <a:pPr lvl="1" algn="l" rtl="0" eaLnBrk="1" hangingPunct="1"/>
            <a:r>
              <a:rPr lang="en-US" sz="2800" dirty="0" smtClean="0"/>
              <a:t>- Is </a:t>
            </a:r>
            <a:r>
              <a:rPr lang="en-US" sz="2800" dirty="0" smtClean="0"/>
              <a:t>changing the way business is done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19. General Notes About C++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71504" y="1460360"/>
            <a:ext cx="75723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Book is geared toward novice </a:t>
            </a:r>
            <a:r>
              <a:rPr lang="en-US" sz="3200" dirty="0" smtClean="0"/>
              <a:t>programmer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0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Programming clarity is stressed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C and C++ are portable languages </a:t>
            </a:r>
          </a:p>
          <a:p>
            <a:pPr lvl="1" eaLnBrk="1" hangingPunct="1"/>
            <a:r>
              <a:rPr lang="en-US" sz="3200" dirty="0" smtClean="0"/>
              <a:t>- Programs </a:t>
            </a:r>
            <a:r>
              <a:rPr lang="en-US" sz="3200" dirty="0" smtClean="0"/>
              <a:t>written in C and C++ can run on many different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638106"/>
            <a:ext cx="79248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13.	Structured Programming</a:t>
            </a:r>
            <a:b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14.	The Key Software Trend: Object Technology</a:t>
            </a:r>
            <a:endParaRPr lang="en-US" sz="2400" b="1" u="sng" dirty="0" smtClean="0">
              <a:solidFill>
                <a:srgbClr val="FF3300"/>
              </a:solidFill>
              <a:latin typeface="AvantGarde" pitchFamily="34" charset="0"/>
            </a:endParaRPr>
          </a:p>
          <a:p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15.	Basics of a Typical C++ Environment</a:t>
            </a:r>
            <a:b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16.	Hardware Trends</a:t>
            </a:r>
            <a:b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17.	History of the Internet</a:t>
            </a:r>
          </a:p>
          <a:p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18.	History of the World Wide Web</a:t>
            </a:r>
            <a:b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400" b="1" dirty="0" smtClean="0">
                <a:solidFill>
                  <a:srgbClr val="FF3300"/>
                </a:solidFill>
                <a:latin typeface="AvantGarde" pitchFamily="34" charset="0"/>
              </a:rPr>
              <a:t>19.	General Notes About C++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4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4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400" b="1" dirty="0">
                <a:solidFill>
                  <a:srgbClr val="FF3300"/>
                </a:solidFill>
                <a:latin typeface="AvantGarde" pitchFamily="34" charset="0"/>
              </a:rPr>
            </a:b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Introduction</a:t>
            </a:r>
            <a:endParaRPr lang="en-US" sz="36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495444"/>
            <a:ext cx="7772400" cy="4648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In this course you will learn</a:t>
            </a:r>
          </a:p>
          <a:p>
            <a:pPr algn="l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/>
            <a:r>
              <a:rPr lang="en-US" sz="2800" dirty="0" smtClean="0"/>
              <a:t>- C </a:t>
            </a:r>
            <a:r>
              <a:rPr lang="en-US" sz="2800" dirty="0" smtClean="0"/>
              <a:t>and C++</a:t>
            </a:r>
          </a:p>
          <a:p>
            <a:pPr lvl="1" algn="l" rtl="0" eaLnBrk="1" hangingPunct="1">
              <a:buFontTx/>
              <a:buNone/>
            </a:pPr>
            <a:r>
              <a:rPr lang="en-US" sz="2000" dirty="0" smtClean="0"/>
              <a:t>C++ is one of today’s most popular software development languages.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/>
            <a:r>
              <a:rPr lang="en-US" sz="2800" dirty="0" smtClean="0"/>
              <a:t>- Structured </a:t>
            </a:r>
            <a:r>
              <a:rPr lang="en-US" sz="2800" dirty="0" smtClean="0"/>
              <a:t>programming and object oriented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 What is a Computer?</a:t>
            </a:r>
            <a:endParaRPr lang="en-US" sz="3600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214422"/>
            <a:ext cx="7772400" cy="479107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Computer</a:t>
            </a:r>
          </a:p>
          <a:p>
            <a:pPr lvl="1" algn="l" rtl="0" eaLnBrk="1" hangingPunct="1"/>
            <a:r>
              <a:rPr lang="en-US" sz="2400" dirty="0" smtClean="0"/>
              <a:t>- A </a:t>
            </a:r>
            <a:r>
              <a:rPr lang="en-US" sz="2400" dirty="0" smtClean="0"/>
              <a:t>device capable of performing computations and making logical decisions</a:t>
            </a:r>
          </a:p>
          <a:p>
            <a:pPr lvl="1" algn="l" rtl="0" eaLnBrk="1" hangingPunct="1"/>
            <a:endParaRPr lang="en-US" sz="5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OR</a:t>
            </a:r>
          </a:p>
          <a:p>
            <a:pPr lvl="1" algn="l" rtl="0" eaLnBrk="1" hangingPunct="1">
              <a:buFontTx/>
              <a:buNone/>
            </a:pPr>
            <a:endParaRPr lang="en-US" sz="500" dirty="0" smtClean="0"/>
          </a:p>
          <a:p>
            <a:pPr lvl="1" algn="l" rtl="0" eaLnBrk="1" hangingPunct="1"/>
            <a:r>
              <a:rPr lang="en-US" sz="2400" dirty="0" smtClean="0"/>
              <a:t>- A </a:t>
            </a:r>
            <a:r>
              <a:rPr lang="en-US" sz="2400" dirty="0" smtClean="0"/>
              <a:t>machine that can be programmed to accept data (</a:t>
            </a:r>
            <a:r>
              <a:rPr lang="en-US" sz="2400" b="1" dirty="0" smtClean="0"/>
              <a:t>input</a:t>
            </a:r>
            <a:r>
              <a:rPr lang="en-US" sz="2400" dirty="0" smtClean="0"/>
              <a:t>), </a:t>
            </a:r>
            <a:r>
              <a:rPr lang="en-US" sz="2400" b="1" dirty="0" smtClean="0"/>
              <a:t>process</a:t>
            </a:r>
            <a:r>
              <a:rPr lang="en-US" sz="2400" dirty="0" smtClean="0"/>
              <a:t> it into useful information (</a:t>
            </a:r>
            <a:r>
              <a:rPr lang="en-US" sz="2400" b="1" dirty="0" smtClean="0"/>
              <a:t>output</a:t>
            </a:r>
            <a:r>
              <a:rPr lang="en-US" sz="2400" dirty="0" smtClean="0"/>
              <a:t>), and </a:t>
            </a:r>
            <a:r>
              <a:rPr lang="en-US" sz="2400" b="1" dirty="0" smtClean="0"/>
              <a:t>store</a:t>
            </a:r>
            <a:r>
              <a:rPr lang="en-US" sz="2400" dirty="0" smtClean="0"/>
              <a:t> it away (in secondary storage device) for safekeeping or later reuse</a:t>
            </a:r>
          </a:p>
          <a:p>
            <a:pPr lvl="1" algn="l" rtl="0" eaLnBrk="1" hangingPunct="1"/>
            <a:endParaRPr lang="en-US" sz="1050" dirty="0" smtClean="0"/>
          </a:p>
          <a:p>
            <a:pPr lvl="1" algn="l" rtl="0" eaLnBrk="1" hangingPunct="1"/>
            <a:r>
              <a:rPr lang="en-US" sz="2400" dirty="0" smtClean="0"/>
              <a:t>- Process is directed by software but performed by the hardware</a:t>
            </a:r>
          </a:p>
          <a:p>
            <a:pPr lvl="1" algn="l" rtl="0" eaLnBrk="1" hangingPunct="1"/>
            <a:endParaRPr lang="en-US" sz="2800" dirty="0" smtClean="0"/>
          </a:p>
          <a:p>
            <a:pPr lvl="1"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 What is a Computer?</a:t>
            </a:r>
            <a:endParaRPr lang="en-US" sz="3600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352569"/>
            <a:ext cx="7772400" cy="4791075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Computer programs</a:t>
            </a:r>
          </a:p>
          <a:p>
            <a:pPr lvl="1" algn="l" rtl="0"/>
            <a:r>
              <a:rPr lang="en-US" sz="2400" dirty="0" smtClean="0"/>
              <a:t>- Sets </a:t>
            </a:r>
            <a:r>
              <a:rPr lang="en-US" sz="2400" dirty="0" smtClean="0"/>
              <a:t>of instructions that control a computer’s processing of data</a:t>
            </a:r>
          </a:p>
          <a:p>
            <a:pPr lvl="1" algn="l" rtl="0"/>
            <a:endParaRPr lang="en-US" sz="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Hardware</a:t>
            </a:r>
          </a:p>
          <a:p>
            <a:pPr lvl="1" algn="l" rtl="0"/>
            <a:r>
              <a:rPr lang="en-US" sz="2400" dirty="0" smtClean="0"/>
              <a:t>- Various </a:t>
            </a:r>
            <a:r>
              <a:rPr lang="en-US" sz="2400" dirty="0" smtClean="0"/>
              <a:t>devices comprising a computer</a:t>
            </a:r>
          </a:p>
          <a:p>
            <a:pPr lvl="2" algn="l" rtl="0">
              <a:buFont typeface="Wingdings" pitchFamily="2" charset="2"/>
              <a:buChar char="Ø"/>
            </a:pPr>
            <a:r>
              <a:rPr lang="en-US" sz="1800" dirty="0" smtClean="0"/>
              <a:t>Examples: keyboard, screen, mouse, disks, memory, CD-ROM, and processing units</a:t>
            </a:r>
          </a:p>
          <a:p>
            <a:pPr lvl="2" algn="l" rtl="0"/>
            <a:endParaRPr lang="en-US" sz="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Software</a:t>
            </a:r>
          </a:p>
          <a:p>
            <a:pPr lvl="1" algn="l" rtl="0"/>
            <a:r>
              <a:rPr lang="en-US" sz="2400" dirty="0" smtClean="0"/>
              <a:t>- Programs </a:t>
            </a:r>
            <a:r>
              <a:rPr lang="en-US" sz="2400" dirty="0" smtClean="0"/>
              <a:t>that run a computer</a:t>
            </a:r>
          </a:p>
          <a:p>
            <a:pPr lvl="1" algn="l" rtl="0" eaLnBrk="1" hangingPunct="1"/>
            <a:endParaRPr lang="en-US" sz="2800" dirty="0" smtClean="0"/>
          </a:p>
          <a:p>
            <a:pPr lvl="1"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 Features of a Good Program</a:t>
            </a:r>
            <a:endParaRPr lang="en-US" sz="36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14414" y="1428750"/>
            <a:ext cx="305564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/>
              <a:t> Integrity</a:t>
            </a:r>
            <a:r>
              <a:rPr lang="ar-SA" sz="4400" dirty="0"/>
              <a:t> </a:t>
            </a:r>
            <a:endParaRPr lang="en-US" sz="4400" dirty="0"/>
          </a:p>
          <a:p>
            <a:pPr>
              <a:buFont typeface="Arial" pitchFamily="34" charset="0"/>
              <a:buChar char="•"/>
            </a:pPr>
            <a:r>
              <a:rPr lang="en-US" sz="4400" dirty="0"/>
              <a:t> Clarity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/>
              <a:t> Simplicity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/>
              <a:t> Efficiency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/>
              <a:t> Modularity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/>
              <a:t> Generality</a:t>
            </a:r>
            <a:endParaRPr lang="ar-EG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 Stages of Program Building </a:t>
            </a:r>
            <a:endParaRPr 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2910" y="1906494"/>
            <a:ext cx="721523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90600" lvl="1" indent="-533400" eaLnBrk="1" hangingPunct="1">
              <a:buFont typeface="Arial" pitchFamily="34" charset="0"/>
              <a:buChar char="•"/>
            </a:pPr>
            <a:r>
              <a:rPr lang="en-US" sz="3800" dirty="0"/>
              <a:t>Define the problem</a:t>
            </a:r>
            <a:r>
              <a:rPr lang="ar-SA" sz="3800" dirty="0"/>
              <a:t> </a:t>
            </a:r>
            <a:endParaRPr lang="ar-EG" sz="3800" dirty="0"/>
          </a:p>
          <a:p>
            <a:pPr marL="990600" lvl="1" indent="-533400" eaLnBrk="1" hangingPunct="1">
              <a:buFont typeface="Arial" pitchFamily="34" charset="0"/>
              <a:buChar char="•"/>
            </a:pPr>
            <a:r>
              <a:rPr lang="en-US" sz="3800" dirty="0"/>
              <a:t>Algorithms development </a:t>
            </a:r>
            <a:endParaRPr lang="ar-EG" sz="3800" dirty="0"/>
          </a:p>
          <a:p>
            <a:pPr marL="990600" lvl="1" indent="-533400" eaLnBrk="1" hangingPunct="1">
              <a:buFont typeface="Arial" pitchFamily="34" charset="0"/>
              <a:buChar char="•"/>
            </a:pPr>
            <a:r>
              <a:rPr lang="en-US" sz="3800" dirty="0"/>
              <a:t>Program coding </a:t>
            </a:r>
            <a:endParaRPr lang="ar-EG" sz="3800" dirty="0"/>
          </a:p>
          <a:p>
            <a:pPr marL="990600" lvl="1" indent="-533400" eaLnBrk="1" hangingPunct="1">
              <a:buFont typeface="Arial" pitchFamily="34" charset="0"/>
              <a:buChar char="•"/>
            </a:pPr>
            <a:r>
              <a:rPr lang="en-US" sz="3800" dirty="0"/>
              <a:t>Program execution and testing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Computer Organization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162072"/>
            <a:ext cx="77724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 smtClean="0"/>
              <a:t>Six logical units in every computer: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400" dirty="0" smtClean="0"/>
              <a:t>- Input </a:t>
            </a:r>
            <a:r>
              <a:rPr lang="en-US" sz="2400" dirty="0" smtClean="0"/>
              <a:t>unit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1800" dirty="0" smtClean="0"/>
              <a:t>Obtains information from input devices (keyboard, mouse)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- Output unit 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1800" dirty="0" smtClean="0"/>
              <a:t>Outputs information (to screen, to printer, to control other devices)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- Memory unit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1800" dirty="0" smtClean="0"/>
              <a:t> Rapid access, low capacity, stores input information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- Arithmetic and logic unit (ALU)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1800" dirty="0" smtClean="0"/>
              <a:t>Performs arithmetic calculations and logic decisions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400" dirty="0" smtClean="0"/>
              <a:t>- Central processing unit (CPU) 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1800" dirty="0" smtClean="0"/>
              <a:t>Supervises and coordinates the other sections of the computer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- Secondary storage unit 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1800" dirty="0" smtClean="0"/>
              <a:t>Cheap, long-term, high-capacity storage, stores inactive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1168</Words>
  <Application>Microsoft Office PowerPoint</Application>
  <PresentationFormat>On-screen Show (4:3)</PresentationFormat>
  <Paragraphs>266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Pitchbook</vt:lpstr>
      <vt:lpstr>Chapter 1.1  Introduction to Computers and C++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2015-09-27T15:45:02Z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